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01B28D-E4B5-4166-8C95-2BD04890E7A6}" v="3" dt="2023-08-01T16:42:11.1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29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oce, David R" userId="0ee89f91-2780-42b1-8471-3c6762500cbb" providerId="ADAL" clId="{9401B28D-E4B5-4166-8C95-2BD04890E7A6}"/>
    <pc:docChg chg="undo custSel modSld">
      <pc:chgData name="Groce, David R" userId="0ee89f91-2780-42b1-8471-3c6762500cbb" providerId="ADAL" clId="{9401B28D-E4B5-4166-8C95-2BD04890E7A6}" dt="2023-08-01T17:05:25.809" v="258" actId="20577"/>
      <pc:docMkLst>
        <pc:docMk/>
      </pc:docMkLst>
      <pc:sldChg chg="modSp mod">
        <pc:chgData name="Groce, David R" userId="0ee89f91-2780-42b1-8471-3c6762500cbb" providerId="ADAL" clId="{9401B28D-E4B5-4166-8C95-2BD04890E7A6}" dt="2023-08-01T17:05:25.809" v="258" actId="20577"/>
        <pc:sldMkLst>
          <pc:docMk/>
          <pc:sldMk cId="1657270629" sldId="256"/>
        </pc:sldMkLst>
        <pc:spChg chg="mod">
          <ac:chgData name="Groce, David R" userId="0ee89f91-2780-42b1-8471-3c6762500cbb" providerId="ADAL" clId="{9401B28D-E4B5-4166-8C95-2BD04890E7A6}" dt="2023-08-01T16:47:21.029" v="198" actId="1076"/>
          <ac:spMkLst>
            <pc:docMk/>
            <pc:sldMk cId="1657270629" sldId="256"/>
            <ac:spMk id="6" creationId="{99061AEA-BD9B-46E7-BA7D-2F9023B0B956}"/>
          </ac:spMkLst>
        </pc:spChg>
        <pc:spChg chg="mod">
          <ac:chgData name="Groce, David R" userId="0ee89f91-2780-42b1-8471-3c6762500cbb" providerId="ADAL" clId="{9401B28D-E4B5-4166-8C95-2BD04890E7A6}" dt="2023-08-01T16:50:11.279" v="219" actId="1076"/>
          <ac:spMkLst>
            <pc:docMk/>
            <pc:sldMk cId="1657270629" sldId="256"/>
            <ac:spMk id="7" creationId="{5F6C76FC-ED27-4610-8A77-AED59284215C}"/>
          </ac:spMkLst>
        </pc:spChg>
        <pc:spChg chg="mod">
          <ac:chgData name="Groce, David R" userId="0ee89f91-2780-42b1-8471-3c6762500cbb" providerId="ADAL" clId="{9401B28D-E4B5-4166-8C95-2BD04890E7A6}" dt="2023-08-01T16:50:18.885" v="220" actId="6549"/>
          <ac:spMkLst>
            <pc:docMk/>
            <pc:sldMk cId="1657270629" sldId="256"/>
            <ac:spMk id="8" creationId="{53081998-F30B-4972-879A-5D88F80250E8}"/>
          </ac:spMkLst>
        </pc:spChg>
        <pc:spChg chg="mod">
          <ac:chgData name="Groce, David R" userId="0ee89f91-2780-42b1-8471-3c6762500cbb" providerId="ADAL" clId="{9401B28D-E4B5-4166-8C95-2BD04890E7A6}" dt="2023-08-01T16:50:23.801" v="221" actId="6549"/>
          <ac:spMkLst>
            <pc:docMk/>
            <pc:sldMk cId="1657270629" sldId="256"/>
            <ac:spMk id="9" creationId="{49B7A946-A4D0-4A6B-AF74-FA937392CA52}"/>
          </ac:spMkLst>
        </pc:spChg>
        <pc:spChg chg="mod">
          <ac:chgData name="Groce, David R" userId="0ee89f91-2780-42b1-8471-3c6762500cbb" providerId="ADAL" clId="{9401B28D-E4B5-4166-8C95-2BD04890E7A6}" dt="2023-08-01T16:50:35.854" v="224" actId="1076"/>
          <ac:spMkLst>
            <pc:docMk/>
            <pc:sldMk cId="1657270629" sldId="256"/>
            <ac:spMk id="10" creationId="{D191D4BC-0EC6-4605-B703-79C6AB804973}"/>
          </ac:spMkLst>
        </pc:spChg>
        <pc:spChg chg="mod">
          <ac:chgData name="Groce, David R" userId="0ee89f91-2780-42b1-8471-3c6762500cbb" providerId="ADAL" clId="{9401B28D-E4B5-4166-8C95-2BD04890E7A6}" dt="2023-08-01T17:05:25.809" v="258" actId="20577"/>
          <ac:spMkLst>
            <pc:docMk/>
            <pc:sldMk cId="1657270629" sldId="256"/>
            <ac:spMk id="11" creationId="{8565D164-20DB-4C35-9CB3-BB9B50281C7D}"/>
          </ac:spMkLst>
        </pc:spChg>
        <pc:spChg chg="mod">
          <ac:chgData name="Groce, David R" userId="0ee89f91-2780-42b1-8471-3c6762500cbb" providerId="ADAL" clId="{9401B28D-E4B5-4166-8C95-2BD04890E7A6}" dt="2023-08-01T16:50:40.854" v="225" actId="1076"/>
          <ac:spMkLst>
            <pc:docMk/>
            <pc:sldMk cId="1657270629" sldId="256"/>
            <ac:spMk id="12" creationId="{5D7F3CB1-D16C-4BE5-BC7B-1132E66BF574}"/>
          </ac:spMkLst>
        </pc:spChg>
        <pc:spChg chg="mod">
          <ac:chgData name="Groce, David R" userId="0ee89f91-2780-42b1-8471-3c6762500cbb" providerId="ADAL" clId="{9401B28D-E4B5-4166-8C95-2BD04890E7A6}" dt="2023-08-01T16:50:43.598" v="226" actId="1076"/>
          <ac:spMkLst>
            <pc:docMk/>
            <pc:sldMk cId="1657270629" sldId="256"/>
            <ac:spMk id="13" creationId="{0A5DC216-347B-4192-BAA9-81F124FABB6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4523-B6C0-4549-8E8B-310086516578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E0677-2E50-43A3-9664-1D28E8C06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94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4523-B6C0-4549-8E8B-310086516578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E0677-2E50-43A3-9664-1D28E8C06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699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4523-B6C0-4549-8E8B-310086516578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E0677-2E50-43A3-9664-1D28E8C06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33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4523-B6C0-4549-8E8B-310086516578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E0677-2E50-43A3-9664-1D28E8C06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09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4523-B6C0-4549-8E8B-310086516578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E0677-2E50-43A3-9664-1D28E8C06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70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4523-B6C0-4549-8E8B-310086516578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E0677-2E50-43A3-9664-1D28E8C06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227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4523-B6C0-4549-8E8B-310086516578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E0677-2E50-43A3-9664-1D28E8C06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980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4523-B6C0-4549-8E8B-310086516578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E0677-2E50-43A3-9664-1D28E8C06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63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4523-B6C0-4549-8E8B-310086516578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E0677-2E50-43A3-9664-1D28E8C06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06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4523-B6C0-4549-8E8B-310086516578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E0677-2E50-43A3-9664-1D28E8C06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18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4523-B6C0-4549-8E8B-310086516578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E0677-2E50-43A3-9664-1D28E8C06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758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14523-B6C0-4549-8E8B-310086516578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E0677-2E50-43A3-9664-1D28E8C06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739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85AEECE-F1DE-4613-9587-23B5C6955638}"/>
              </a:ext>
            </a:extLst>
          </p:cNvPr>
          <p:cNvSpPr txBox="1"/>
          <p:nvPr/>
        </p:nvSpPr>
        <p:spPr>
          <a:xfrm>
            <a:off x="2896023" y="465460"/>
            <a:ext cx="19803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NORTH CAROLINA </a:t>
            </a:r>
          </a:p>
          <a:p>
            <a:pPr algn="ctr"/>
            <a:r>
              <a:rPr lang="en-US" b="1" dirty="0"/>
              <a:t>&amp; </a:t>
            </a:r>
          </a:p>
          <a:p>
            <a:pPr algn="ctr"/>
            <a:r>
              <a:rPr lang="en-US" b="1" dirty="0"/>
              <a:t>U.S. HISTORY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43711A-6963-4661-A874-6282EB1B10C0}"/>
              </a:ext>
            </a:extLst>
          </p:cNvPr>
          <p:cNvSpPr txBox="1"/>
          <p:nvPr/>
        </p:nvSpPr>
        <p:spPr>
          <a:xfrm>
            <a:off x="832514" y="409433"/>
            <a:ext cx="14151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David Groce</a:t>
            </a:r>
          </a:p>
          <a:p>
            <a:r>
              <a:rPr lang="en-US" sz="1200" b="1" dirty="0"/>
              <a:t>Mobile 4</a:t>
            </a:r>
          </a:p>
          <a:p>
            <a:r>
              <a:rPr lang="en-US" sz="1200" b="1" dirty="0"/>
              <a:t>336-605-3333</a:t>
            </a:r>
          </a:p>
          <a:p>
            <a:r>
              <a:rPr lang="en-US" sz="1200" b="1" dirty="0"/>
              <a:t>groced@gcsnc.com</a:t>
            </a:r>
          </a:p>
        </p:txBody>
      </p:sp>
      <p:sp>
        <p:nvSpPr>
          <p:cNvPr id="6" name="Ribbon: Curved and Tilted Up 5">
            <a:extLst>
              <a:ext uri="{FF2B5EF4-FFF2-40B4-BE49-F238E27FC236}">
                <a16:creationId xmlns:a16="http://schemas.microsoft.com/office/drawing/2014/main" id="{99061AEA-BD9B-46E7-BA7D-2F9023B0B956}"/>
              </a:ext>
            </a:extLst>
          </p:cNvPr>
          <p:cNvSpPr/>
          <p:nvPr/>
        </p:nvSpPr>
        <p:spPr>
          <a:xfrm>
            <a:off x="1410918" y="1409718"/>
            <a:ext cx="4797964" cy="327547"/>
          </a:xfrm>
          <a:prstGeom prst="ellipseRibbon2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2023-2024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6C76FC-ED27-4610-8A77-AED59284215C}"/>
              </a:ext>
            </a:extLst>
          </p:cNvPr>
          <p:cNvSpPr txBox="1"/>
          <p:nvPr/>
        </p:nvSpPr>
        <p:spPr>
          <a:xfrm>
            <a:off x="511747" y="2134458"/>
            <a:ext cx="324138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UNITS</a:t>
            </a:r>
          </a:p>
          <a:p>
            <a:r>
              <a:rPr lang="en-US" sz="1000" dirty="0"/>
              <a:t>Unit 1: Exploration and Colonization</a:t>
            </a:r>
          </a:p>
          <a:p>
            <a:r>
              <a:rPr lang="en-US" sz="1000" dirty="0"/>
              <a:t>Unit 2: American Revolution</a:t>
            </a:r>
          </a:p>
          <a:p>
            <a:r>
              <a:rPr lang="en-US" sz="1000" dirty="0"/>
              <a:t>Unit 3: Constitutional Foundations</a:t>
            </a:r>
          </a:p>
          <a:p>
            <a:r>
              <a:rPr lang="en-US" sz="1000" dirty="0"/>
              <a:t>Unit 4: North Carolina and National Expansion</a:t>
            </a:r>
          </a:p>
          <a:p>
            <a:r>
              <a:rPr lang="en-US" sz="1000" dirty="0"/>
              <a:t>Unit 5: Civil War</a:t>
            </a:r>
          </a:p>
          <a:p>
            <a:r>
              <a:rPr lang="en-US" sz="1000" dirty="0"/>
              <a:t>Unit 6: Industrialization and Immigration</a:t>
            </a:r>
          </a:p>
          <a:p>
            <a:r>
              <a:rPr lang="en-US" sz="1000" dirty="0"/>
              <a:t>Unit 7: World War I and Roaring 20s</a:t>
            </a:r>
          </a:p>
          <a:p>
            <a:r>
              <a:rPr lang="en-US" sz="1000" dirty="0"/>
              <a:t>Unit 8: Great Depression and World War II</a:t>
            </a:r>
          </a:p>
          <a:p>
            <a:r>
              <a:rPr lang="en-US" sz="1000" dirty="0"/>
              <a:t>Unit 9: Post World War II and Civil Rights   </a:t>
            </a:r>
          </a:p>
          <a:p>
            <a:r>
              <a:rPr lang="en-US" sz="1000" dirty="0"/>
              <a:t>	Movement</a:t>
            </a:r>
          </a:p>
          <a:p>
            <a:r>
              <a:rPr lang="en-US" sz="1000" dirty="0"/>
              <a:t>Unit 10: Modern United States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081998-F30B-4972-879A-5D88F80250E8}"/>
              </a:ext>
            </a:extLst>
          </p:cNvPr>
          <p:cNvSpPr txBox="1"/>
          <p:nvPr/>
        </p:nvSpPr>
        <p:spPr>
          <a:xfrm>
            <a:off x="511749" y="5680026"/>
            <a:ext cx="324138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200" b="1" dirty="0"/>
          </a:p>
          <a:p>
            <a:pPr algn="ctr"/>
            <a:r>
              <a:rPr lang="en-US" sz="1200" b="1" dirty="0"/>
              <a:t>GRADING POLICY</a:t>
            </a:r>
            <a:endParaRPr lang="en-US" sz="1200" dirty="0"/>
          </a:p>
          <a:p>
            <a:r>
              <a:rPr lang="en-US" sz="1000" dirty="0"/>
              <a:t>Classwork/Homework		30%</a:t>
            </a:r>
          </a:p>
          <a:p>
            <a:r>
              <a:rPr lang="en-US" sz="1000" dirty="0"/>
              <a:t>Quizzes				30%</a:t>
            </a:r>
          </a:p>
          <a:p>
            <a:r>
              <a:rPr lang="en-US" sz="1000" dirty="0"/>
              <a:t>Tests				40%</a:t>
            </a:r>
          </a:p>
          <a:p>
            <a:endParaRPr lang="en-US" sz="1000" dirty="0"/>
          </a:p>
          <a:p>
            <a:r>
              <a:rPr lang="en-US" sz="1000" dirty="0"/>
              <a:t>There will be an assessment after each unit of study. These assessments will be in the format of tests, written assignments or projects.</a:t>
            </a:r>
          </a:p>
          <a:p>
            <a:endParaRPr lang="en-US" sz="1000" dirty="0"/>
          </a:p>
          <a:p>
            <a:r>
              <a:rPr lang="en-US" sz="1000" dirty="0"/>
              <a:t>We will take quizzes throughout the year, as well to help guide learning. </a:t>
            </a:r>
          </a:p>
          <a:p>
            <a:endParaRPr lang="en-US" sz="1000" dirty="0"/>
          </a:p>
          <a:p>
            <a:r>
              <a:rPr lang="en-US" sz="1000" dirty="0"/>
              <a:t>I do not typically assign homework; however, any assignments that are not completed during the provided time in class may need to be completed at home.</a:t>
            </a:r>
          </a:p>
          <a:p>
            <a:endParaRPr lang="en-US" sz="1000" dirty="0"/>
          </a:p>
          <a:p>
            <a:r>
              <a:rPr lang="en-US" sz="1000" dirty="0"/>
              <a:t>Per 8</a:t>
            </a:r>
            <a:r>
              <a:rPr lang="en-US" sz="1000" baseline="30000" dirty="0"/>
              <a:t>th</a:t>
            </a:r>
            <a:r>
              <a:rPr lang="en-US" sz="1000" dirty="0"/>
              <a:t> grade policy, late work will have a ten- point deduction for each day that the assignment is late.  </a:t>
            </a:r>
          </a:p>
          <a:p>
            <a:endParaRPr lang="en-US" sz="1000" dirty="0"/>
          </a:p>
          <a:p>
            <a:r>
              <a:rPr lang="en-US" sz="1000" dirty="0"/>
              <a:t>If you are absent, be sure to check Canvas when you return to school to complete any missed work.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191D4BC-0EC6-4605-B703-79C6AB804973}"/>
              </a:ext>
            </a:extLst>
          </p:cNvPr>
          <p:cNvSpPr txBox="1"/>
          <p:nvPr/>
        </p:nvSpPr>
        <p:spPr>
          <a:xfrm>
            <a:off x="3969595" y="3881127"/>
            <a:ext cx="324137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CLASSROOM RULES</a:t>
            </a:r>
          </a:p>
          <a:p>
            <a:pPr marL="228600" indent="-228600">
              <a:buAutoNum type="arabicPeriod"/>
            </a:pPr>
            <a:r>
              <a:rPr lang="en-US" sz="1000" dirty="0"/>
              <a:t>Be Kind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/>
              <a:t>Be Prepared</a:t>
            </a:r>
          </a:p>
          <a:p>
            <a:pPr marL="228600" indent="-228600">
              <a:buAutoNum type="arabicPeriod"/>
            </a:pPr>
            <a:r>
              <a:rPr lang="en-US" sz="1000" dirty="0"/>
              <a:t>Stay Focused</a:t>
            </a:r>
          </a:p>
          <a:p>
            <a:pPr marL="228600" indent="-228600">
              <a:buAutoNum type="arabicPeriod"/>
            </a:pPr>
            <a:r>
              <a:rPr lang="en-US" sz="1000" dirty="0"/>
              <a:t>No cell phones or earbuds will be allowed in the classroom unless otherwise instructed</a:t>
            </a:r>
          </a:p>
          <a:p>
            <a:pPr algn="ctr"/>
            <a:endParaRPr lang="en-US" sz="1200" b="1" dirty="0"/>
          </a:p>
          <a:p>
            <a:pPr algn="ctr"/>
            <a:endParaRPr lang="en-US" sz="1200" b="1" dirty="0"/>
          </a:p>
          <a:p>
            <a:pPr algn="ctr"/>
            <a:r>
              <a:rPr lang="en-US" sz="1200" b="1" dirty="0"/>
              <a:t>BEHAVIOR CONSEQUENCES</a:t>
            </a:r>
          </a:p>
          <a:p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</a:rPr>
              <a:t>1</a:t>
            </a:r>
            <a:r>
              <a:rPr lang="en-US" sz="1000" baseline="30000" dirty="0">
                <a:latin typeface="Calibri" panose="020F0502020204030204" pitchFamily="34" charset="0"/>
                <a:ea typeface="Calibri" panose="020F0502020204030204" pitchFamily="34" charset="0"/>
              </a:rPr>
              <a:t>st</a:t>
            </a: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</a:rPr>
              <a:t> offense verbal warning</a:t>
            </a:r>
          </a:p>
          <a:p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1000" baseline="30000" dirty="0">
                <a:latin typeface="Calibri" panose="020F0502020204030204" pitchFamily="34" charset="0"/>
                <a:ea typeface="Calibri" panose="020F0502020204030204" pitchFamily="34" charset="0"/>
              </a:rPr>
              <a:t>nd</a:t>
            </a: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</a:rPr>
              <a:t> phone call home</a:t>
            </a:r>
          </a:p>
          <a:p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1000" baseline="30000" dirty="0">
                <a:latin typeface="Calibri" panose="020F0502020204030204" pitchFamily="34" charset="0"/>
                <a:ea typeface="Calibri" panose="020F0502020204030204" pitchFamily="34" charset="0"/>
              </a:rPr>
              <a:t>rd</a:t>
            </a: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</a:rPr>
              <a:t> minor referral and a phone call home</a:t>
            </a:r>
          </a:p>
          <a:p>
            <a:r>
              <a:rPr lang="en-US" sz="1000" dirty="0">
                <a:latin typeface="Calibri" panose="020F0502020204030204" pitchFamily="34" charset="0"/>
              </a:rPr>
              <a:t>4</a:t>
            </a:r>
            <a:r>
              <a:rPr lang="en-US" sz="1000" baseline="30000" dirty="0">
                <a:latin typeface="Calibri" panose="020F0502020204030204" pitchFamily="34" charset="0"/>
              </a:rPr>
              <a:t>th</a:t>
            </a:r>
            <a:r>
              <a:rPr lang="en-US" sz="1000" dirty="0">
                <a:latin typeface="Calibri" panose="020F0502020204030204" pitchFamily="34" charset="0"/>
              </a:rPr>
              <a:t> office referral/possible major referral</a:t>
            </a:r>
            <a:endParaRPr lang="en-US" sz="1000" dirty="0"/>
          </a:p>
          <a:p>
            <a:pPr marL="228600" indent="-228600">
              <a:buAutoNum type="arabicPeriod"/>
            </a:pPr>
            <a:endParaRPr lang="en-US" sz="1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565D164-20DB-4C35-9CB3-BB9B50281C7D}"/>
              </a:ext>
            </a:extLst>
          </p:cNvPr>
          <p:cNvSpPr txBox="1"/>
          <p:nvPr/>
        </p:nvSpPr>
        <p:spPr>
          <a:xfrm>
            <a:off x="511748" y="3687863"/>
            <a:ext cx="324138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200" b="1" dirty="0"/>
          </a:p>
          <a:p>
            <a:pPr algn="ctr"/>
            <a:endParaRPr lang="en-US" sz="1200" b="1" dirty="0"/>
          </a:p>
          <a:p>
            <a:pPr algn="ctr"/>
            <a:endParaRPr lang="en-US" sz="1200" b="1" dirty="0"/>
          </a:p>
          <a:p>
            <a:pPr algn="ctr"/>
            <a:r>
              <a:rPr lang="en-US" sz="1200" b="1" dirty="0"/>
              <a:t>REMIND</a:t>
            </a:r>
          </a:p>
          <a:p>
            <a:r>
              <a:rPr lang="en-US" sz="1200" dirty="0"/>
              <a:t>Please join your classes remind group to receive class and school updates throughout the year.</a:t>
            </a:r>
          </a:p>
          <a:p>
            <a:endParaRPr lang="en-US" sz="1200" dirty="0"/>
          </a:p>
          <a:p>
            <a:r>
              <a:rPr lang="en-US" sz="1200" dirty="0"/>
              <a:t>Core 1 text </a:t>
            </a:r>
            <a:r>
              <a:rPr lang="en-US" sz="1200" i="1" dirty="0"/>
              <a:t>(GroceNW1)</a:t>
            </a:r>
            <a:r>
              <a:rPr lang="en-US" sz="1200" dirty="0"/>
              <a:t> to 81010</a:t>
            </a:r>
          </a:p>
          <a:p>
            <a:r>
              <a:rPr lang="en-US" sz="1200" dirty="0"/>
              <a:t>Core 2 text </a:t>
            </a:r>
            <a:r>
              <a:rPr lang="en-US" sz="1200" i="1" dirty="0"/>
              <a:t>(GroceNW2)</a:t>
            </a:r>
            <a:r>
              <a:rPr lang="en-US" sz="1200" dirty="0"/>
              <a:t> to 81010</a:t>
            </a:r>
          </a:p>
          <a:p>
            <a:r>
              <a:rPr lang="en-US" sz="1200" dirty="0"/>
              <a:t>Core 3 text </a:t>
            </a:r>
            <a:r>
              <a:rPr lang="en-US" sz="1200" i="1" dirty="0"/>
              <a:t>(GroceNW3) </a:t>
            </a:r>
            <a:r>
              <a:rPr lang="en-US" sz="1200" dirty="0"/>
              <a:t>to 81010</a:t>
            </a:r>
          </a:p>
          <a:p>
            <a:r>
              <a:rPr lang="en-US" sz="1200" dirty="0"/>
              <a:t>Core 4 text </a:t>
            </a:r>
            <a:r>
              <a:rPr lang="en-US" sz="1200" i="1" dirty="0"/>
              <a:t>(GroceNW4)</a:t>
            </a:r>
            <a:r>
              <a:rPr lang="en-US" sz="1200" dirty="0"/>
              <a:t> to 81010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B7A946-A4D0-4A6B-AF74-FA937392CA52}"/>
              </a:ext>
            </a:extLst>
          </p:cNvPr>
          <p:cNvSpPr txBox="1"/>
          <p:nvPr/>
        </p:nvSpPr>
        <p:spPr>
          <a:xfrm>
            <a:off x="4019263" y="2268218"/>
            <a:ext cx="324138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200" b="1" dirty="0"/>
          </a:p>
          <a:p>
            <a:pPr algn="ctr"/>
            <a:r>
              <a:rPr lang="en-US" sz="1200" b="1" dirty="0"/>
              <a:t>CLASS OVERVIEW</a:t>
            </a:r>
          </a:p>
          <a:p>
            <a:r>
              <a:rPr lang="en-US" sz="1000" dirty="0"/>
              <a:t>North Carolina history covers information from Native American civilizations in the state pre-exploration to Modern USA. We will cover information in a variety of ways in class. Students will learn the material through individual, partner and group work assignments.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7F3CB1-D16C-4BE5-BC7B-1132E66BF574}"/>
              </a:ext>
            </a:extLst>
          </p:cNvPr>
          <p:cNvSpPr txBox="1"/>
          <p:nvPr/>
        </p:nvSpPr>
        <p:spPr>
          <a:xfrm>
            <a:off x="3969595" y="6505750"/>
            <a:ext cx="32413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SUPPLY LIST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1000" dirty="0"/>
              <a:t>Folder or section in a binder (a binder can be shared with other classes)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1000" dirty="0"/>
              <a:t>Loose leaf paper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1000" dirty="0"/>
              <a:t>Pens/Pencils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1000" dirty="0"/>
              <a:t>***Please try to keep your backpack as light as possible.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A5DC216-347B-4192-BAA9-81F124FABB6D}"/>
              </a:ext>
            </a:extLst>
          </p:cNvPr>
          <p:cNvSpPr txBox="1"/>
          <p:nvPr/>
        </p:nvSpPr>
        <p:spPr>
          <a:xfrm>
            <a:off x="4019263" y="8010148"/>
            <a:ext cx="32413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200" b="1" dirty="0"/>
          </a:p>
          <a:p>
            <a:pPr algn="ctr"/>
            <a:r>
              <a:rPr lang="en-US" sz="1200" b="1" dirty="0"/>
              <a:t>WISHLIST</a:t>
            </a:r>
          </a:p>
          <a:p>
            <a:r>
              <a:rPr lang="en-US" sz="1000" dirty="0"/>
              <a:t>Tissues are greatly needed and appreciated as donations throughout the school year.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FE78E1B-0280-4806-8E42-4917BECA29F2}"/>
              </a:ext>
            </a:extLst>
          </p:cNvPr>
          <p:cNvSpPr txBox="1"/>
          <p:nvPr/>
        </p:nvSpPr>
        <p:spPr>
          <a:xfrm>
            <a:off x="1790915" y="9272627"/>
            <a:ext cx="41905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I am looking forward to a wonderful school year with you!</a:t>
            </a:r>
          </a:p>
        </p:txBody>
      </p:sp>
      <p:pic>
        <p:nvPicPr>
          <p:cNvPr id="1026" name="Picture 2" descr="Pin on Printable Patterns at PatternUniverse.com">
            <a:extLst>
              <a:ext uri="{FF2B5EF4-FFF2-40B4-BE49-F238E27FC236}">
                <a16:creationId xmlns:a16="http://schemas.microsoft.com/office/drawing/2014/main" id="{65438EDF-7E38-42CC-8AC6-2C768E002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089" y="165586"/>
            <a:ext cx="1958289" cy="1513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7270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B5CBFAAB495F459225B58B6EAF9564" ma:contentTypeVersion="20" ma:contentTypeDescription="Create a new document." ma:contentTypeScope="" ma:versionID="d891385bcca7c31eb230b6e1b1870101">
  <xsd:schema xmlns:xsd="http://www.w3.org/2001/XMLSchema" xmlns:xs="http://www.w3.org/2001/XMLSchema" xmlns:p="http://schemas.microsoft.com/office/2006/metadata/properties" xmlns:ns3="a0e8231f-e3de-4477-9d93-9f626bb4bb47" xmlns:ns4="ee176ba5-6cc3-44fe-bcd4-8392e322b21e" targetNamespace="http://schemas.microsoft.com/office/2006/metadata/properties" ma:root="true" ma:fieldsID="2ccee716b944e1b9d0bc49db02645405" ns3:_="" ns4:_="">
    <xsd:import namespace="a0e8231f-e3de-4477-9d93-9f626bb4bb47"/>
    <xsd:import namespace="ee176ba5-6cc3-44fe-bcd4-8392e322b21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e8231f-e3de-4477-9d93-9f626bb4bb4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176ba5-6cc3-44fe-bcd4-8392e322b21e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dexed="tru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Teachers" ma:index="1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1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1" nillable="true" ma:displayName="Tags" ma:internalName="MediaServiceAutoTags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udents xmlns="ee176ba5-6cc3-44fe-bcd4-8392e322b21e">
      <UserInfo>
        <DisplayName/>
        <AccountId xsi:nil="true"/>
        <AccountType/>
      </UserInfo>
    </Students>
    <DefaultSectionNames xmlns="ee176ba5-6cc3-44fe-bcd4-8392e322b21e" xsi:nil="true"/>
    <FolderType xmlns="ee176ba5-6cc3-44fe-bcd4-8392e322b21e" xsi:nil="true"/>
    <AppVersion xmlns="ee176ba5-6cc3-44fe-bcd4-8392e322b21e" xsi:nil="true"/>
    <NotebookType xmlns="ee176ba5-6cc3-44fe-bcd4-8392e322b21e" xsi:nil="true"/>
    <Teachers xmlns="ee176ba5-6cc3-44fe-bcd4-8392e322b21e">
      <UserInfo>
        <DisplayName/>
        <AccountId xsi:nil="true"/>
        <AccountType/>
      </UserInfo>
    </Teachers>
    <Owner xmlns="ee176ba5-6cc3-44fe-bcd4-8392e322b21e">
      <UserInfo>
        <DisplayName/>
        <AccountId xsi:nil="true"/>
        <AccountType/>
      </UserInfo>
    </Owner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DCB588-72DF-4640-A039-2633FDB8D9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e8231f-e3de-4477-9d93-9f626bb4bb47"/>
    <ds:schemaRef ds:uri="ee176ba5-6cc3-44fe-bcd4-8392e322b2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587681B-DBCF-496A-A1A1-84A56736E6A8}">
  <ds:schemaRefs>
    <ds:schemaRef ds:uri="http://schemas.openxmlformats.org/package/2006/metadata/core-properties"/>
    <ds:schemaRef ds:uri="http://purl.org/dc/terms/"/>
    <ds:schemaRef ds:uri="a0e8231f-e3de-4477-9d93-9f626bb4bb47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ee176ba5-6cc3-44fe-bcd4-8392e322b21e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92FE3D4-2E9F-48A3-9AB9-7DDB7DD8A7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</TotalTime>
  <Words>430</Words>
  <Application>Microsoft Office PowerPoint</Application>
  <PresentationFormat>Custom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James, Monica</dc:creator>
  <cp:lastModifiedBy>Groce, David R</cp:lastModifiedBy>
  <cp:revision>5</cp:revision>
  <dcterms:created xsi:type="dcterms:W3CDTF">2022-08-08T20:12:05Z</dcterms:created>
  <dcterms:modified xsi:type="dcterms:W3CDTF">2023-08-01T17:05:33Z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0x010100F8B5CBFAAB495F459225B58B6EAF9564</vt:lpwstr>
  </property>
</Properties>
</file>